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4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isankiban\Desktop\Reading%20Research%20Project\Used%20for%20the%20analysis\Used%20in%20the%20manuscript%20Table3+Table1and2(APP)%20for%20GL+CL%20(Soil%20pH%20and%20disaggregated%20soil%20proportions)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isankiban\Desktop\Reading%20Research%20Project\Result%20Summary%203007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isankiban\Downloads\Each%20Regression%20models%20Jumpei%20(1)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eisankiban\Downloads\Each%20Regression%20models%20Jumpei%20(1)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445603674540683"/>
          <c:y val="2.5428331875182269E-2"/>
          <c:w val="0.62579741565213376"/>
          <c:h val="0.82523512685914258"/>
        </c:manualLayout>
      </c:layout>
      <c:barChart>
        <c:barDir val="col"/>
        <c:grouping val="clustered"/>
        <c:varyColors val="0"/>
        <c:ser>
          <c:idx val="0"/>
          <c:order val="0"/>
          <c:tx>
            <c:v>4.75-2 mm</c:v>
          </c:tx>
          <c:spPr>
            <a:solidFill>
              <a:schemeClr val="tx1"/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('Table 1 and 2'!$L$25,'Table 1 and 2'!$K$11,'Table 1 and 2'!$K$19)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4.6803873411623995E-2</c:v>
                  </c:pt>
                  <c:pt idx="2">
                    <c:v>9.9179682122326987E-2</c:v>
                  </c:pt>
                </c:numCache>
              </c:numRef>
            </c:plus>
            <c:minus>
              <c:numRef>
                <c:f>('Table 1 and 2'!$L$25,'Table 1 and 2'!$K$11,'Table 1 and 2'!$K$19)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4.6803873411623995E-2</c:v>
                  </c:pt>
                  <c:pt idx="2">
                    <c:v>9.9179682122326987E-2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'Table 1 and 2'!$O$22:$O$24</c:f>
              <c:strCache>
                <c:ptCount val="3"/>
                <c:pt idx="0">
                  <c:v>Aggregate           GL&amp;AL</c:v>
                </c:pt>
                <c:pt idx="1">
                  <c:v>Disaggregate GL</c:v>
                </c:pt>
                <c:pt idx="2">
                  <c:v>Disaggregate AL</c:v>
                </c:pt>
              </c:strCache>
            </c:strRef>
          </c:cat>
          <c:val>
            <c:numRef>
              <c:f>('Table 1 and 2'!$N$22,'Table 1 and 2'!$K$9,'Table 1 and 2'!$K$17)</c:f>
              <c:numCache>
                <c:formatCode>0.00</c:formatCode>
                <c:ptCount val="3"/>
                <c:pt idx="0" formatCode="0.0">
                  <c:v>44.444444444444443</c:v>
                </c:pt>
                <c:pt idx="1">
                  <c:v>9.0193446712925771E-2</c:v>
                </c:pt>
                <c:pt idx="2">
                  <c:v>0.58087341619505328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CB7-42F2-84F9-B1A821F2EBD0}"/>
            </c:ext>
          </c:extLst>
        </c:ser>
        <c:ser>
          <c:idx val="1"/>
          <c:order val="1"/>
          <c:tx>
            <c:v>2-0.25 mm</c:v>
          </c:tx>
          <c:spPr>
            <a:pattFill prst="wdDnDiag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('Table 1 and 2'!$L$25,'Table 1 and 2'!$L$11,'Table 1 and 2'!$L$19)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2.6664861667889337</c:v>
                  </c:pt>
                  <c:pt idx="2">
                    <c:v>1.0522351992206829</c:v>
                  </c:pt>
                </c:numCache>
              </c:numRef>
            </c:plus>
            <c:minus>
              <c:numRef>
                <c:f>('Table 1 and 2'!$L$25,'Table 1 and 2'!$L$11,'Table 1 and 2'!$L$19)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2.6664861667889337</c:v>
                  </c:pt>
                  <c:pt idx="2">
                    <c:v>1.0522351992206829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'Table 1 and 2'!$O$22:$O$24</c:f>
              <c:strCache>
                <c:ptCount val="3"/>
                <c:pt idx="0">
                  <c:v>Aggregate           GL&amp;AL</c:v>
                </c:pt>
                <c:pt idx="1">
                  <c:v>Disaggregate GL</c:v>
                </c:pt>
                <c:pt idx="2">
                  <c:v>Disaggregate AL</c:v>
                </c:pt>
              </c:strCache>
            </c:strRef>
          </c:cat>
          <c:val>
            <c:numRef>
              <c:f>('Table 1 and 2'!$N$23,'Table 1 and 2'!$L$9,'Table 1 and 2'!$L$17)</c:f>
              <c:numCache>
                <c:formatCode>0.0</c:formatCode>
                <c:ptCount val="3"/>
                <c:pt idx="0">
                  <c:v>44.444444444444443</c:v>
                </c:pt>
                <c:pt idx="1">
                  <c:v>40.366979966906442</c:v>
                </c:pt>
                <c:pt idx="2">
                  <c:v>35.161937563147717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CB7-42F2-84F9-B1A821F2EBD0}"/>
            </c:ext>
          </c:extLst>
        </c:ser>
        <c:ser>
          <c:idx val="2"/>
          <c:order val="2"/>
          <c:tx>
            <c:v>0.25-0.063 mm</c:v>
          </c:tx>
          <c:spPr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('Table 1 and 2'!$L$25,'Table 1 and 2'!$M$11,'Table 1 and 2'!$M$19)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2.0515309468390397</c:v>
                  </c:pt>
                  <c:pt idx="2">
                    <c:v>0.67449914368227104</c:v>
                  </c:pt>
                </c:numCache>
              </c:numRef>
            </c:plus>
            <c:minus>
              <c:numRef>
                <c:f>('Table 1 and 2'!$L$25,'Table 1 and 2'!$M$11,'Table 1 and 2'!$M$19)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2.0515309468390397</c:v>
                  </c:pt>
                  <c:pt idx="2">
                    <c:v>0.67449914368227104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'Table 1 and 2'!$O$22:$O$24</c:f>
              <c:strCache>
                <c:ptCount val="3"/>
                <c:pt idx="0">
                  <c:v>Aggregate           GL&amp;AL</c:v>
                </c:pt>
                <c:pt idx="1">
                  <c:v>Disaggregate GL</c:v>
                </c:pt>
                <c:pt idx="2">
                  <c:v>Disaggregate AL</c:v>
                </c:pt>
              </c:strCache>
            </c:strRef>
          </c:cat>
          <c:val>
            <c:numRef>
              <c:f>('Table 1 and 2'!$N$24,'Table 1 and 2'!$M$9,'Table 1 and 2'!$M$17)</c:f>
              <c:numCache>
                <c:formatCode>0.0</c:formatCode>
                <c:ptCount val="3"/>
                <c:pt idx="0">
                  <c:v>11.111111111111111</c:v>
                </c:pt>
                <c:pt idx="1">
                  <c:v>42.508868827384312</c:v>
                </c:pt>
                <c:pt idx="2">
                  <c:v>47.343074241669271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CB7-42F2-84F9-B1A821F2EBD0}"/>
            </c:ext>
          </c:extLst>
        </c:ser>
        <c:ser>
          <c:idx val="3"/>
          <c:order val="3"/>
          <c:tx>
            <c:v>&lt;0.063 mm</c:v>
          </c:tx>
          <c:spPr>
            <a:pattFill prst="ltHorz">
              <a:fgClr>
                <a:schemeClr val="tx1"/>
              </a:fgClr>
              <a:bgClr>
                <a:schemeClr val="bg1"/>
              </a:bgClr>
            </a:pattFill>
            <a:ln>
              <a:solidFill>
                <a:schemeClr val="tx1"/>
              </a:solidFill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('Table 1 and 2'!$L$25,'Table 1 and 2'!$N$11,'Table 1 and 2'!$N$19)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0.72008184989956403</c:v>
                  </c:pt>
                  <c:pt idx="2">
                    <c:v>0.60063992221156437</c:v>
                  </c:pt>
                </c:numCache>
              </c:numRef>
            </c:plus>
            <c:minus>
              <c:numRef>
                <c:f>('Table 1 and 2'!$L$25,'Table 1 and 2'!$N$11,'Table 1 and 2'!$N$19)</c:f>
                <c:numCache>
                  <c:formatCode>General</c:formatCode>
                  <c:ptCount val="3"/>
                  <c:pt idx="0">
                    <c:v>0</c:v>
                  </c:pt>
                  <c:pt idx="1">
                    <c:v>0.72008184989956403</c:v>
                  </c:pt>
                  <c:pt idx="2">
                    <c:v>0.60063992221156437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'Table 1 and 2'!$O$22:$O$24</c:f>
              <c:strCache>
                <c:ptCount val="3"/>
                <c:pt idx="0">
                  <c:v>Aggregate           GL&amp;AL</c:v>
                </c:pt>
                <c:pt idx="1">
                  <c:v>Disaggregate GL</c:v>
                </c:pt>
                <c:pt idx="2">
                  <c:v>Disaggregate AL</c:v>
                </c:pt>
              </c:strCache>
            </c:strRef>
          </c:cat>
          <c:val>
            <c:numRef>
              <c:f>('Table 1 and 2'!$L$25,'Table 1 and 2'!$N$9,'Table 1 and 2'!$N$17)</c:f>
              <c:numCache>
                <c:formatCode>0.0</c:formatCode>
                <c:ptCount val="3"/>
                <c:pt idx="0" formatCode="General">
                  <c:v>0</c:v>
                </c:pt>
                <c:pt idx="1">
                  <c:v>17.033957758996319</c:v>
                </c:pt>
                <c:pt idx="2">
                  <c:v>16.914114778987951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CB7-42F2-84F9-B1A821F2E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9915328"/>
        <c:axId val="489744048"/>
      </c:barChart>
      <c:catAx>
        <c:axId val="48991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1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744048"/>
        <c:crosses val="autoZero"/>
        <c:auto val="1"/>
        <c:lblAlgn val="ctr"/>
        <c:lblOffset val="100"/>
        <c:noMultiLvlLbl val="0"/>
      </c:catAx>
      <c:valAx>
        <c:axId val="489744048"/>
        <c:scaling>
          <c:orientation val="minMax"/>
          <c:max val="5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/>
                  <a:t>Proportion of each fraction (%)</a:t>
                </a:r>
                <a:endParaRPr lang="ja-JP" b="1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" sourceLinked="1"/>
        <c:majorTickMark val="none"/>
        <c:minorTickMark val="out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9915328"/>
        <c:crosses val="autoZero"/>
        <c:crossBetween val="between"/>
        <c:minorUnit val="10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78360198765902478"/>
          <c:y val="0.28479004051903239"/>
          <c:w val="0.19865726159230096"/>
          <c:h val="0.3125021872265966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105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scatterChart>
        <c:scatterStyle val="lineMarker"/>
        <c:varyColors val="0"/>
        <c:ser>
          <c:idx val="0"/>
          <c:order val="0"/>
          <c:tx>
            <c:v>Aggregate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6"/>
            <c:marker>
              <c:symbol val="diamond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0-7329-4236-A1E5-ACEAF9EC9A44}"/>
              </c:ext>
            </c:extLst>
          </c:dPt>
          <c:dPt>
            <c:idx val="7"/>
            <c:marker>
              <c:symbol val="diamond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7329-4236-A1E5-ACEAF9EC9A44}"/>
              </c:ext>
            </c:extLst>
          </c:dPt>
          <c:dPt>
            <c:idx val="8"/>
            <c:marker>
              <c:symbol val="diamond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7329-4236-A1E5-ACEAF9EC9A44}"/>
              </c:ext>
            </c:extLst>
          </c:dPt>
          <c:dPt>
            <c:idx val="9"/>
            <c:marker>
              <c:symbol val="diamond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3-7329-4236-A1E5-ACEAF9EC9A44}"/>
              </c:ext>
            </c:extLst>
          </c:dPt>
          <c:dPt>
            <c:idx val="10"/>
            <c:marker>
              <c:symbol val="diamond"/>
              <c:size val="7"/>
              <c:spPr>
                <a:solidFill>
                  <a:schemeClr val="tx1"/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4-7329-4236-A1E5-ACEAF9EC9A44}"/>
              </c:ext>
            </c:extLst>
          </c:dPt>
          <c:trendline>
            <c:spPr>
              <a:ln w="635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Sheet1!$K$20:$K$30</c:f>
              <c:numCache>
                <c:formatCode>General</c:formatCode>
                <c:ptCount val="11"/>
                <c:pt idx="0">
                  <c:v>1.2123243801116468</c:v>
                </c:pt>
                <c:pt idx="1">
                  <c:v>1.6567823719735268</c:v>
                </c:pt>
                <c:pt idx="2">
                  <c:v>1.7980679964900463</c:v>
                </c:pt>
                <c:pt idx="3">
                  <c:v>0.93668597853826019</c:v>
                </c:pt>
                <c:pt idx="4">
                  <c:v>1.8686233634319265</c:v>
                </c:pt>
                <c:pt idx="5">
                  <c:v>0.87446345847128382</c:v>
                </c:pt>
                <c:pt idx="6">
                  <c:v>0.30887370901741196</c:v>
                </c:pt>
                <c:pt idx="7">
                  <c:v>0.34809784807084032</c:v>
                </c:pt>
                <c:pt idx="8">
                  <c:v>0.29378609728347865</c:v>
                </c:pt>
                <c:pt idx="9">
                  <c:v>0.31638783903170131</c:v>
                </c:pt>
                <c:pt idx="10">
                  <c:v>0.19409519024412356</c:v>
                </c:pt>
              </c:numCache>
            </c:numRef>
          </c:xVal>
          <c:yVal>
            <c:numRef>
              <c:f>Sheet1!$G$20:$G$30</c:f>
              <c:numCache>
                <c:formatCode>0.00_ </c:formatCode>
                <c:ptCount val="11"/>
                <c:pt idx="0">
                  <c:v>9.478544321400971</c:v>
                </c:pt>
                <c:pt idx="1">
                  <c:v>9.710950561948323</c:v>
                </c:pt>
                <c:pt idx="2">
                  <c:v>8.75083428305539</c:v>
                </c:pt>
                <c:pt idx="3">
                  <c:v>5.1459867706689293</c:v>
                </c:pt>
                <c:pt idx="4">
                  <c:v>8.8070440274064037</c:v>
                </c:pt>
                <c:pt idx="5">
                  <c:v>6.0310230128838969</c:v>
                </c:pt>
                <c:pt idx="6">
                  <c:v>1.3268341393569585</c:v>
                </c:pt>
                <c:pt idx="7">
                  <c:v>1.6343457798605354</c:v>
                </c:pt>
                <c:pt idx="8">
                  <c:v>1.8806081666775118</c:v>
                </c:pt>
                <c:pt idx="9">
                  <c:v>1.6133105382796822</c:v>
                </c:pt>
                <c:pt idx="10">
                  <c:v>1.1378786099115821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6-7329-4236-A1E5-ACEAF9EC9A44}"/>
            </c:ext>
          </c:extLst>
        </c:ser>
        <c:ser>
          <c:idx val="1"/>
          <c:order val="1"/>
          <c:tx>
            <c:v>Disaggregate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dPt>
            <c:idx val="6"/>
            <c:marker>
              <c:symbol val="diamond"/>
              <c:size val="7"/>
              <c:spPr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7-7329-4236-A1E5-ACEAF9EC9A44}"/>
              </c:ext>
            </c:extLst>
          </c:dPt>
          <c:dPt>
            <c:idx val="7"/>
            <c:marker>
              <c:symbol val="diamond"/>
              <c:size val="7"/>
              <c:spPr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8-7329-4236-A1E5-ACEAF9EC9A44}"/>
              </c:ext>
            </c:extLst>
          </c:dPt>
          <c:dPt>
            <c:idx val="8"/>
            <c:marker>
              <c:symbol val="diamond"/>
              <c:size val="7"/>
              <c:spPr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9-7329-4236-A1E5-ACEAF9EC9A44}"/>
              </c:ext>
            </c:extLst>
          </c:dPt>
          <c:dPt>
            <c:idx val="9"/>
            <c:marker>
              <c:symbol val="diamond"/>
              <c:size val="7"/>
              <c:spPr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A-7329-4236-A1E5-ACEAF9EC9A44}"/>
              </c:ext>
            </c:extLst>
          </c:dPt>
          <c:dPt>
            <c:idx val="10"/>
            <c:marker>
              <c:symbol val="diamond"/>
              <c:size val="7"/>
              <c:spPr>
                <a:solidFill>
                  <a:schemeClr val="bg1">
                    <a:lumMod val="85000"/>
                  </a:schemeClr>
                </a:solidFill>
                <a:ln w="9525">
                  <a:solidFill>
                    <a:schemeClr val="tx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B-7329-4236-A1E5-ACEAF9EC9A44}"/>
              </c:ext>
            </c:extLst>
          </c:dPt>
          <c:trendline>
            <c:spPr>
              <a:ln w="6350" cap="rnd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Sheet1!$K$34:$K$44</c:f>
              <c:numCache>
                <c:formatCode>General</c:formatCode>
                <c:ptCount val="11"/>
                <c:pt idx="0">
                  <c:v>1.1197525711659775</c:v>
                </c:pt>
                <c:pt idx="1">
                  <c:v>1.8587085669002916</c:v>
                </c:pt>
                <c:pt idx="2">
                  <c:v>1.822085102698241</c:v>
                </c:pt>
                <c:pt idx="3">
                  <c:v>0.73716345684997708</c:v>
                </c:pt>
                <c:pt idx="4">
                  <c:v>1.4146717760625869</c:v>
                </c:pt>
                <c:pt idx="5">
                  <c:v>0.64229367033830687</c:v>
                </c:pt>
                <c:pt idx="6">
                  <c:v>0.10265868168187398</c:v>
                </c:pt>
                <c:pt idx="7">
                  <c:v>0.24625171750952735</c:v>
                </c:pt>
                <c:pt idx="8">
                  <c:v>0.28840828810903119</c:v>
                </c:pt>
                <c:pt idx="9">
                  <c:v>0.11900141971468546</c:v>
                </c:pt>
                <c:pt idx="10">
                  <c:v>0.20954564232385836</c:v>
                </c:pt>
              </c:numCache>
            </c:numRef>
          </c:xVal>
          <c:yVal>
            <c:numRef>
              <c:f>Sheet1!$G$34:$G$44</c:f>
              <c:numCache>
                <c:formatCode>0.00_ </c:formatCode>
                <c:ptCount val="11"/>
                <c:pt idx="0">
                  <c:v>10.758964747957769</c:v>
                </c:pt>
                <c:pt idx="1">
                  <c:v>13.711977910682544</c:v>
                </c:pt>
                <c:pt idx="2">
                  <c:v>12.902211164685628</c:v>
                </c:pt>
                <c:pt idx="3">
                  <c:v>6.413165871470567</c:v>
                </c:pt>
                <c:pt idx="4">
                  <c:v>13.147994179910956</c:v>
                </c:pt>
                <c:pt idx="5">
                  <c:v>6.873117710787823</c:v>
                </c:pt>
                <c:pt idx="6">
                  <c:v>1.855722783074544</c:v>
                </c:pt>
                <c:pt idx="7">
                  <c:v>2.1263986824918186</c:v>
                </c:pt>
                <c:pt idx="8">
                  <c:v>2.3847605673683625</c:v>
                </c:pt>
                <c:pt idx="9">
                  <c:v>2.1673141100088373</c:v>
                </c:pt>
                <c:pt idx="10">
                  <c:v>2.4864655088488972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D-7329-4236-A1E5-ACEAF9EC9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4359288"/>
        <c:axId val="494359680"/>
      </c:scatterChart>
      <c:valAx>
        <c:axId val="494359288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lang="ja-JP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Protease + </a:t>
                </a:r>
                <a:r>
                  <a:rPr lang="en-US" b="1" dirty="0" err="1"/>
                  <a:t>chitinase</a:t>
                </a:r>
                <a:r>
                  <a:rPr lang="en-US" b="1" dirty="0"/>
                  <a:t> activity</a:t>
                </a:r>
              </a:p>
              <a:p>
                <a:pPr>
                  <a:defRPr lang="ja-JP" b="1"/>
                </a:pPr>
                <a:r>
                  <a:rPr lang="en-US" b="1" dirty="0"/>
                  <a:t> (</a:t>
                </a:r>
                <a:r>
                  <a:rPr lang="en-US" b="1" dirty="0" err="1"/>
                  <a:t>μmol</a:t>
                </a:r>
                <a:r>
                  <a:rPr lang="en-US" b="1" dirty="0"/>
                  <a:t> (tyrosine equiv. + p-nitrophenol) g</a:t>
                </a:r>
                <a:r>
                  <a:rPr lang="en-US" b="1" baseline="30000" dirty="0"/>
                  <a:t>-1</a:t>
                </a:r>
                <a:r>
                  <a:rPr lang="en-US" b="1" dirty="0"/>
                  <a:t> soil h</a:t>
                </a:r>
                <a:r>
                  <a:rPr lang="en-US" b="1" baseline="30000" dirty="0"/>
                  <a:t>-1</a:t>
                </a:r>
                <a:r>
                  <a:rPr lang="en-US" b="1" dirty="0"/>
                  <a:t>)</a:t>
                </a:r>
                <a:endParaRPr lang="ja-JP" b="1" dirty="0"/>
              </a:p>
            </c:rich>
          </c:tx>
          <c:layout>
            <c:manualLayout>
              <c:xMode val="edge"/>
              <c:yMode val="edge"/>
              <c:x val="0.28369313210848646"/>
              <c:y val="0.82680555555555557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lang="ja-JP"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59680"/>
        <c:crosses val="autoZero"/>
        <c:crossBetween val="midCat"/>
      </c:valAx>
      <c:valAx>
        <c:axId val="494359680"/>
        <c:scaling>
          <c:orientation val="minMax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ja-JP" sz="1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b="1" dirty="0"/>
                  <a:t>N mineralization rate</a:t>
                </a:r>
              </a:p>
              <a:p>
                <a:pPr>
                  <a:defRPr lang="ja-JP" b="1"/>
                </a:pPr>
                <a:r>
                  <a:rPr lang="en-US" b="1" dirty="0"/>
                  <a:t> (</a:t>
                </a:r>
                <a:r>
                  <a:rPr lang="en-US" b="1" dirty="0" err="1"/>
                  <a:t>μmol</a:t>
                </a:r>
                <a:r>
                  <a:rPr lang="en-US" b="1" dirty="0"/>
                  <a:t> N g</a:t>
                </a:r>
                <a:r>
                  <a:rPr lang="en-US" b="1" baseline="30000" dirty="0"/>
                  <a:t>-1</a:t>
                </a:r>
                <a:r>
                  <a:rPr lang="en-US" b="1" dirty="0"/>
                  <a:t> soil 240h</a:t>
                </a:r>
                <a:r>
                  <a:rPr lang="en-US" b="1" baseline="30000" dirty="0"/>
                  <a:t>-1</a:t>
                </a:r>
                <a:endParaRPr lang="ja-JP" b="1" baseline="30000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ja-JP" sz="10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.00_ 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59288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6362007874015736"/>
          <c:y val="0.495948527267425"/>
          <c:w val="0.17046608994363704"/>
          <c:h val="0.14730046403831901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027354712149"/>
          <c:y val="9.22722029988466E-2"/>
          <c:w val="0.84556793722583989"/>
          <c:h val="0.80258532996675813"/>
        </c:manualLayout>
      </c:layout>
      <c:scatterChart>
        <c:scatterStyle val="lineMarker"/>
        <c:varyColors val="0"/>
        <c:ser>
          <c:idx val="0"/>
          <c:order val="0"/>
          <c:tx>
            <c:v>Aggregate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6350" cap="rnd">
                <a:solidFill>
                  <a:schemeClr val="tx1"/>
                </a:solidFill>
                <a:prstDash val="dash"/>
              </a:ln>
              <a:effectLst/>
            </c:spPr>
            <c:trendlineType val="linear"/>
            <c:dispRSqr val="0"/>
            <c:dispEq val="0"/>
          </c:trendline>
          <c:xVal>
            <c:numRef>
              <c:f>GL!$E$6:$E$11</c:f>
              <c:numCache>
                <c:formatCode>0.000</c:formatCode>
                <c:ptCount val="6"/>
                <c:pt idx="0">
                  <c:v>1.2123243801116468</c:v>
                </c:pt>
                <c:pt idx="1">
                  <c:v>1.6567823719735268</c:v>
                </c:pt>
                <c:pt idx="2">
                  <c:v>1.7980679964900463</c:v>
                </c:pt>
                <c:pt idx="3">
                  <c:v>0.93668597853826019</c:v>
                </c:pt>
                <c:pt idx="4">
                  <c:v>1.8686233634319265</c:v>
                </c:pt>
                <c:pt idx="5">
                  <c:v>0.87446345847128382</c:v>
                </c:pt>
              </c:numCache>
            </c:numRef>
          </c:xVal>
          <c:yVal>
            <c:numRef>
              <c:f>GL!$D$6:$D$11</c:f>
              <c:numCache>
                <c:formatCode>0.00_ </c:formatCode>
                <c:ptCount val="6"/>
                <c:pt idx="0">
                  <c:v>9.478544321400971</c:v>
                </c:pt>
                <c:pt idx="1">
                  <c:v>9.710950561948323</c:v>
                </c:pt>
                <c:pt idx="2">
                  <c:v>8.75083428305539</c:v>
                </c:pt>
                <c:pt idx="3">
                  <c:v>5.1459867706689293</c:v>
                </c:pt>
                <c:pt idx="4">
                  <c:v>8.8070440274064037</c:v>
                </c:pt>
                <c:pt idx="5">
                  <c:v>6.0310230128838969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2401-46EB-814A-D7BE45833C6E}"/>
            </c:ext>
          </c:extLst>
        </c:ser>
        <c:ser>
          <c:idx val="1"/>
          <c:order val="1"/>
          <c:tx>
            <c:v>Disaggregate</c:v>
          </c:tx>
          <c:spPr>
            <a:ln w="25400" cap="rnd">
              <a:noFill/>
              <a:round/>
            </a:ln>
            <a:effectLst/>
          </c:spPr>
          <c:marker>
            <c:symbol val="circle"/>
            <c:size val="7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trendline>
            <c:spPr>
              <a:ln w="6350" cap="rnd" cmpd="sng">
                <a:solidFill>
                  <a:schemeClr val="tx1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xVal>
            <c:numRef>
              <c:f>GL!$G$6:$G$11</c:f>
              <c:numCache>
                <c:formatCode>General</c:formatCode>
                <c:ptCount val="6"/>
                <c:pt idx="0">
                  <c:v>1.1197525711659775</c:v>
                </c:pt>
                <c:pt idx="1">
                  <c:v>1.8587085669002916</c:v>
                </c:pt>
                <c:pt idx="2">
                  <c:v>1.822085102698241</c:v>
                </c:pt>
                <c:pt idx="3">
                  <c:v>0.73716345684997708</c:v>
                </c:pt>
                <c:pt idx="4">
                  <c:v>1.4146717760625869</c:v>
                </c:pt>
                <c:pt idx="5">
                  <c:v>0.64229367033830687</c:v>
                </c:pt>
              </c:numCache>
            </c:numRef>
          </c:xVal>
          <c:yVal>
            <c:numRef>
              <c:f>GL!$F$6:$F$11</c:f>
              <c:numCache>
                <c:formatCode>0.00_ </c:formatCode>
                <c:ptCount val="6"/>
                <c:pt idx="0">
                  <c:v>10.758964747957769</c:v>
                </c:pt>
                <c:pt idx="1">
                  <c:v>13.711977910682544</c:v>
                </c:pt>
                <c:pt idx="2">
                  <c:v>12.902211164685628</c:v>
                </c:pt>
                <c:pt idx="3">
                  <c:v>6.413165871470567</c:v>
                </c:pt>
                <c:pt idx="4">
                  <c:v>13.147994179910956</c:v>
                </c:pt>
                <c:pt idx="5">
                  <c:v>6.873117710787823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2401-46EB-814A-D7BE45833C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4360464"/>
        <c:axId val="494360856"/>
      </c:scatterChart>
      <c:valAx>
        <c:axId val="494360464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60856"/>
        <c:crosses val="autoZero"/>
        <c:crossBetween val="midCat"/>
      </c:valAx>
      <c:valAx>
        <c:axId val="494360856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_ 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360464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12578726534615697"/>
          <c:y val="0.63834064700943083"/>
          <c:w val="0.29447293136800801"/>
          <c:h val="0.23942707671068644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ja-JP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3376835681007"/>
          <c:y val="9.2800662972406522E-2"/>
          <c:w val="0.85075824864452509"/>
          <c:h val="0.76400391662640577"/>
        </c:manualLayout>
      </c:layout>
      <c:scatterChart>
        <c:scatterStyle val="lineMarker"/>
        <c:varyColors val="0"/>
        <c:ser>
          <c:idx val="0"/>
          <c:order val="0"/>
          <c:tx>
            <c:v>Aggregate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tx1"/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AL!$E$6:$E$10</c:f>
              <c:numCache>
                <c:formatCode>0.000</c:formatCode>
                <c:ptCount val="5"/>
                <c:pt idx="0">
                  <c:v>0.30887370901741196</c:v>
                </c:pt>
                <c:pt idx="1">
                  <c:v>0.34809784807084032</c:v>
                </c:pt>
                <c:pt idx="2">
                  <c:v>0.29378609728347865</c:v>
                </c:pt>
                <c:pt idx="3">
                  <c:v>0.31638783903170131</c:v>
                </c:pt>
                <c:pt idx="4">
                  <c:v>0.19409519024412356</c:v>
                </c:pt>
              </c:numCache>
            </c:numRef>
          </c:xVal>
          <c:yVal>
            <c:numRef>
              <c:f>AL!$D$6:$D$10</c:f>
              <c:numCache>
                <c:formatCode>0.00_ </c:formatCode>
                <c:ptCount val="5"/>
                <c:pt idx="0">
                  <c:v>1.3268341393569585</c:v>
                </c:pt>
                <c:pt idx="1">
                  <c:v>1.6343457798605354</c:v>
                </c:pt>
                <c:pt idx="2">
                  <c:v>1.8806081666775118</c:v>
                </c:pt>
                <c:pt idx="3">
                  <c:v>1.6133105382796822</c:v>
                </c:pt>
                <c:pt idx="4">
                  <c:v>1.1378786099115821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0B06-494E-8D21-3310CC7E8DE4}"/>
            </c:ext>
          </c:extLst>
        </c:ser>
        <c:ser>
          <c:idx val="1"/>
          <c:order val="1"/>
          <c:tx>
            <c:v>Disaggregate</c:v>
          </c:tx>
          <c:spPr>
            <a:ln w="25400" cap="rnd">
              <a:noFill/>
              <a:round/>
            </a:ln>
            <a:effectLst/>
          </c:spPr>
          <c:marker>
            <c:symbol val="diamond"/>
            <c:size val="7"/>
            <c:spPr>
              <a:solidFill>
                <a:schemeClr val="bg1">
                  <a:lumMod val="85000"/>
                </a:schemeClr>
              </a:solidFill>
              <a:ln w="9525">
                <a:solidFill>
                  <a:schemeClr val="tx1"/>
                </a:solidFill>
              </a:ln>
              <a:effectLst/>
            </c:spPr>
          </c:marker>
          <c:xVal>
            <c:numRef>
              <c:f>AL!$G$6:$G$10</c:f>
              <c:numCache>
                <c:formatCode>General</c:formatCode>
                <c:ptCount val="5"/>
                <c:pt idx="0">
                  <c:v>0.10265868168187398</c:v>
                </c:pt>
                <c:pt idx="1">
                  <c:v>0.24625171750952735</c:v>
                </c:pt>
                <c:pt idx="2">
                  <c:v>0.28840828810903119</c:v>
                </c:pt>
                <c:pt idx="3">
                  <c:v>0.11900141971468546</c:v>
                </c:pt>
                <c:pt idx="4">
                  <c:v>0.20954564232385836</c:v>
                </c:pt>
              </c:numCache>
            </c:numRef>
          </c:xVal>
          <c:yVal>
            <c:numRef>
              <c:f>AL!$F$6:$F$10</c:f>
              <c:numCache>
                <c:formatCode>0.00_ </c:formatCode>
                <c:ptCount val="5"/>
                <c:pt idx="0">
                  <c:v>1.855722783074544</c:v>
                </c:pt>
                <c:pt idx="1">
                  <c:v>2.1263986824918186</c:v>
                </c:pt>
                <c:pt idx="2">
                  <c:v>2.3847605673683625</c:v>
                </c:pt>
                <c:pt idx="3">
                  <c:v>2.1673141100088373</c:v>
                </c:pt>
                <c:pt idx="4">
                  <c:v>2.4864655088488972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0B06-494E-8D21-3310CC7E8DE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94694176"/>
        <c:axId val="494694568"/>
      </c:scatterChart>
      <c:valAx>
        <c:axId val="494694176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94568"/>
        <c:crosses val="autoZero"/>
        <c:crossBetween val="midCat"/>
      </c:valAx>
      <c:valAx>
        <c:axId val="49469456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.0_ 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ja-JP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4694176"/>
        <c:crosses val="autoZero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r"/>
      <c:layout>
        <c:manualLayout>
          <c:xMode val="edge"/>
          <c:yMode val="edge"/>
          <c:x val="0.111881590060758"/>
          <c:y val="0.56735744948078459"/>
          <c:w val="0.32288505026837"/>
          <c:h val="0.24075874566520697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just">
            <a:defRPr lang="ja-JP"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1493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882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51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6949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4033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2557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2601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44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4440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7864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27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3E370-0303-4E67-B65C-26719E3874D9}" type="datetimeFigureOut">
              <a:rPr lang="en-GB" smtClean="0"/>
              <a:t>06/05/2017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476075-D99A-4C55-9EC1-6C579FEBC8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954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09954" y="4403115"/>
            <a:ext cx="60491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Fig. 1. The percentage mass of each fraction in constructed aggregated soils and corresponding disaggregated soils used for the net N mineralization and potential enzyme activity assays. Aggregated GL and AL soils were constructed by mixing 24g of 4.75-2mm, 24g of 2-0.25mm and 6g of 0.25-0.063mm fractions. Corresponding disaggregated soils were prepared by disrupting the aggregates using a pestle and mortar. Data for disaggregated soils are mean ± standard errors (n=6 for GL and n=5 for AL). There were no significant differences between GL and AL for 2-0.25mm (P=0.115; </a:t>
            </a:r>
            <a:r>
              <a:rPr lang="en-GB" altLang="ja-JP" sz="1400" dirty="0"/>
              <a:t>Welch’s t-test</a:t>
            </a:r>
            <a:r>
              <a:rPr lang="en-GB" sz="1400" dirty="0"/>
              <a:t>), 0.25-0.063mm (P=0.066; </a:t>
            </a:r>
            <a:r>
              <a:rPr lang="en-GB" altLang="ja-JP" sz="1400" dirty="0"/>
              <a:t>Welch’s t-test</a:t>
            </a:r>
            <a:r>
              <a:rPr lang="en-GB" sz="1400" dirty="0"/>
              <a:t>) and &lt;0.063mm (P=0.925; t-test).</a:t>
            </a:r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9123881"/>
              </p:ext>
            </p:extLst>
          </p:nvPr>
        </p:nvGraphicFramePr>
        <p:xfrm>
          <a:off x="763598" y="966952"/>
          <a:ext cx="5726938" cy="343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2244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679944" y="1797985"/>
            <a:ext cx="3583172" cy="18819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 rot="16200000">
            <a:off x="925892" y="2190000"/>
            <a:ext cx="126188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Net N mineralization</a:t>
            </a: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1679944" y="2738966"/>
            <a:ext cx="3274828" cy="6309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1679944" y="1899839"/>
            <a:ext cx="3094075" cy="114238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Left Brace 13"/>
          <p:cNvSpPr/>
          <p:nvPr/>
        </p:nvSpPr>
        <p:spPr>
          <a:xfrm flipH="1">
            <a:off x="1697882" y="3367384"/>
            <a:ext cx="147939" cy="299586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eft Brace 14"/>
          <p:cNvSpPr/>
          <p:nvPr/>
        </p:nvSpPr>
        <p:spPr>
          <a:xfrm>
            <a:off x="1515026" y="3043834"/>
            <a:ext cx="139801" cy="310038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201413" y="1836144"/>
            <a:ext cx="1155836" cy="1708160"/>
          </a:xfrm>
          <a:prstGeom prst="rect">
            <a:avLst/>
          </a:prstGeom>
          <a:noFill/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900" dirty="0"/>
              <a:t>Difference between intercepts = disaggregation-promoted protease+</a:t>
            </a:r>
            <a:r>
              <a:rPr lang="en-GB" sz="900" dirty="0">
                <a:sym typeface="Symbol" panose="05050102010706020507" pitchFamily="18" charset="2"/>
              </a:rPr>
              <a:t>-</a:t>
            </a:r>
            <a:r>
              <a:rPr lang="en-GB" sz="900" dirty="0" err="1">
                <a:sym typeface="Symbol" panose="05050102010706020507" pitchFamily="18" charset="2"/>
              </a:rPr>
              <a:t>glucosaminidase</a:t>
            </a:r>
            <a:r>
              <a:rPr lang="en-GB" sz="900" dirty="0">
                <a:sym typeface="Symbol" panose="05050102010706020507" pitchFamily="18" charset="2"/>
              </a:rPr>
              <a:t>- independent mineralization (mineralization of </a:t>
            </a:r>
            <a:r>
              <a:rPr lang="en-GB" sz="900" dirty="0" err="1">
                <a:sym typeface="Symbol" panose="05050102010706020507" pitchFamily="18" charset="2"/>
              </a:rPr>
              <a:t>osmolyte</a:t>
            </a:r>
            <a:r>
              <a:rPr lang="en-GB" sz="900" dirty="0">
                <a:sym typeface="Symbol" panose="05050102010706020507" pitchFamily="18" charset="2"/>
              </a:rPr>
              <a:t>/lysis monomers; increased activity of ‘other’ </a:t>
            </a:r>
            <a:r>
              <a:rPr lang="en-GB" sz="900" dirty="0" err="1">
                <a:sym typeface="Symbol" panose="05050102010706020507" pitchFamily="18" charset="2"/>
              </a:rPr>
              <a:t>depolymerases</a:t>
            </a:r>
            <a:r>
              <a:rPr lang="en-GB" sz="900" dirty="0">
                <a:sym typeface="Symbol" panose="05050102010706020507" pitchFamily="18" charset="2"/>
              </a:rPr>
              <a:t>)</a:t>
            </a:r>
            <a:r>
              <a:rPr lang="en-GB" sz="900" dirty="0"/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560760" y="3075713"/>
            <a:ext cx="2636875" cy="555601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900" dirty="0"/>
              <a:t>Non-zero intercept = protease+</a:t>
            </a:r>
            <a:r>
              <a:rPr lang="en-GB" sz="900" dirty="0">
                <a:sym typeface="Symbol" panose="05050102010706020507" pitchFamily="18" charset="2"/>
              </a:rPr>
              <a:t>-</a:t>
            </a:r>
            <a:r>
              <a:rPr lang="en-GB" sz="900" dirty="0" err="1">
                <a:sym typeface="Symbol" panose="05050102010706020507" pitchFamily="18" charset="2"/>
              </a:rPr>
              <a:t>glucosaminidase</a:t>
            </a:r>
            <a:r>
              <a:rPr lang="en-GB" sz="900" dirty="0">
                <a:sym typeface="Symbol" panose="05050102010706020507" pitchFamily="18" charset="2"/>
              </a:rPr>
              <a:t>- independent mineralization (contribution from mineralization of monomers or activity of ‘other’ </a:t>
            </a:r>
            <a:r>
              <a:rPr lang="en-GB" sz="900" dirty="0" err="1">
                <a:sym typeface="Symbol" panose="05050102010706020507" pitchFamily="18" charset="2"/>
              </a:rPr>
              <a:t>depolymerases</a:t>
            </a:r>
            <a:r>
              <a:rPr lang="en-GB" sz="900" dirty="0">
                <a:sym typeface="Symbol" panose="05050102010706020507" pitchFamily="18" charset="2"/>
              </a:rPr>
              <a:t>)</a:t>
            </a:r>
            <a:endParaRPr lang="en-GB" sz="900" dirty="0"/>
          </a:p>
        </p:txBody>
      </p:sp>
      <p:sp>
        <p:nvSpPr>
          <p:cNvPr id="18" name="TextBox 17"/>
          <p:cNvSpPr txBox="1"/>
          <p:nvPr/>
        </p:nvSpPr>
        <p:spPr>
          <a:xfrm rot="20947222">
            <a:off x="3609593" y="2750810"/>
            <a:ext cx="66396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Aggregate</a:t>
            </a:r>
          </a:p>
        </p:txBody>
      </p:sp>
      <p:sp>
        <p:nvSpPr>
          <p:cNvPr id="19" name="TextBox 18"/>
          <p:cNvSpPr txBox="1"/>
          <p:nvPr/>
        </p:nvSpPr>
        <p:spPr>
          <a:xfrm rot="20526549">
            <a:off x="3830576" y="1907354"/>
            <a:ext cx="7938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00" dirty="0"/>
              <a:t>Disaggregate</a:t>
            </a:r>
          </a:p>
        </p:txBody>
      </p:sp>
      <p:cxnSp>
        <p:nvCxnSpPr>
          <p:cNvPr id="23" name="Straight Arrow Connector 22"/>
          <p:cNvCxnSpPr>
            <a:stCxn id="17" idx="1"/>
            <a:endCxn id="14" idx="1"/>
          </p:cNvCxnSpPr>
          <p:nvPr/>
        </p:nvCxnSpPr>
        <p:spPr>
          <a:xfrm flipH="1">
            <a:off x="1845821" y="3353514"/>
            <a:ext cx="714939" cy="163663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テキスト ボックス 10"/>
          <p:cNvSpPr txBox="1"/>
          <p:nvPr/>
        </p:nvSpPr>
        <p:spPr>
          <a:xfrm>
            <a:off x="1648418" y="1786569"/>
            <a:ext cx="1318429" cy="22653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300" dirty="0"/>
              <a:t>a.</a:t>
            </a:r>
            <a:r>
              <a:rPr lang="en-US" altLang="ja-JP" sz="1300" baseline="0" dirty="0"/>
              <a:t> Interpretation</a:t>
            </a:r>
            <a:endParaRPr lang="ja-JP" altLang="en-US" sz="1300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3649649" y="2337683"/>
            <a:ext cx="640938" cy="542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4290587" y="2097412"/>
            <a:ext cx="0" cy="240271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720385" y="2056776"/>
            <a:ext cx="1440167" cy="553998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900" dirty="0"/>
              <a:t>Slope = increase in N mineralization for a unit increase in protease+</a:t>
            </a:r>
            <a:r>
              <a:rPr lang="en-GB" sz="900" dirty="0">
                <a:sym typeface="Symbol" panose="05050102010706020507" pitchFamily="18" charset="2"/>
              </a:rPr>
              <a:t>-</a:t>
            </a:r>
            <a:r>
              <a:rPr lang="en-GB" sz="900" dirty="0" err="1">
                <a:sym typeface="Symbol" panose="05050102010706020507" pitchFamily="18" charset="2"/>
              </a:rPr>
              <a:t>glucosaminidase</a:t>
            </a:r>
            <a:endParaRPr lang="en-GB" sz="900" dirty="0"/>
          </a:p>
        </p:txBody>
      </p:sp>
      <p:cxnSp>
        <p:nvCxnSpPr>
          <p:cNvPr id="42" name="Straight Connector 41"/>
          <p:cNvCxnSpPr/>
          <p:nvPr/>
        </p:nvCxnSpPr>
        <p:spPr>
          <a:xfrm>
            <a:off x="4239165" y="2872359"/>
            <a:ext cx="640938" cy="5426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878852" y="2765675"/>
            <a:ext cx="1251" cy="106684"/>
          </a:xfrm>
          <a:prstGeom prst="line">
            <a:avLst/>
          </a:prstGeom>
          <a:ln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5101214" y="1804847"/>
            <a:ext cx="1194225" cy="1246495"/>
          </a:xfrm>
          <a:prstGeom prst="rect">
            <a:avLst/>
          </a:prstGeom>
          <a:solidFill>
            <a:schemeClr val="bg1"/>
          </a:solidFill>
          <a:ln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ts val="900"/>
              </a:lnSpc>
            </a:pPr>
            <a:r>
              <a:rPr lang="en-GB" sz="900" dirty="0"/>
              <a:t>Difference between slopes = the role of (macro)aggregate occlusion of PON in constraining N depolymerase (protease+</a:t>
            </a:r>
            <a:r>
              <a:rPr lang="en-GB" sz="900" dirty="0">
                <a:sym typeface="Symbol" panose="05050102010706020507" pitchFamily="18" charset="2"/>
              </a:rPr>
              <a:t>-</a:t>
            </a:r>
            <a:r>
              <a:rPr lang="en-GB" sz="900" dirty="0" err="1">
                <a:sym typeface="Symbol" panose="05050102010706020507" pitchFamily="18" charset="2"/>
              </a:rPr>
              <a:t>glucosaminidase</a:t>
            </a:r>
            <a:r>
              <a:rPr lang="en-GB" sz="900" dirty="0">
                <a:sym typeface="Symbol" panose="05050102010706020507" pitchFamily="18" charset="2"/>
              </a:rPr>
              <a:t>)-mediated N mineralization.</a:t>
            </a:r>
            <a:r>
              <a:rPr lang="en-GB" sz="900" dirty="0"/>
              <a:t> </a:t>
            </a:r>
          </a:p>
        </p:txBody>
      </p:sp>
      <p:cxnSp>
        <p:nvCxnSpPr>
          <p:cNvPr id="50" name="Straight Arrow Connector 49"/>
          <p:cNvCxnSpPr/>
          <p:nvPr/>
        </p:nvCxnSpPr>
        <p:spPr>
          <a:xfrm flipV="1">
            <a:off x="3208516" y="2386317"/>
            <a:ext cx="693010" cy="20223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cxnSpLocks/>
            <a:endCxn id="48" idx="1"/>
          </p:cNvCxnSpPr>
          <p:nvPr/>
        </p:nvCxnSpPr>
        <p:spPr>
          <a:xfrm>
            <a:off x="4200182" y="2139475"/>
            <a:ext cx="901032" cy="243104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>
            <a:cxnSpLocks/>
            <a:endCxn id="48" idx="1"/>
          </p:cNvCxnSpPr>
          <p:nvPr/>
        </p:nvCxnSpPr>
        <p:spPr>
          <a:xfrm flipV="1">
            <a:off x="4795672" y="2382579"/>
            <a:ext cx="305542" cy="326700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16" idx="3"/>
            <a:endCxn id="15" idx="1"/>
          </p:cNvCxnSpPr>
          <p:nvPr/>
        </p:nvCxnSpPr>
        <p:spPr>
          <a:xfrm>
            <a:off x="1357249" y="2690224"/>
            <a:ext cx="157777" cy="508629"/>
          </a:xfrm>
          <a:prstGeom prst="straightConnector1">
            <a:avLst/>
          </a:prstGeom>
          <a:ln>
            <a:solidFill>
              <a:schemeClr val="accent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2778732"/>
              </p:ext>
            </p:extLst>
          </p:nvPr>
        </p:nvGraphicFramePr>
        <p:xfrm>
          <a:off x="801384" y="3685611"/>
          <a:ext cx="4633645" cy="27547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0" name="テキスト ボックス 10"/>
          <p:cNvSpPr txBox="1"/>
          <p:nvPr/>
        </p:nvSpPr>
        <p:spPr>
          <a:xfrm>
            <a:off x="1720385" y="3810529"/>
            <a:ext cx="1318429" cy="22653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300" dirty="0"/>
              <a:t>b.</a:t>
            </a:r>
            <a:r>
              <a:rPr lang="en-US" altLang="ja-JP" sz="1300" baseline="0" dirty="0"/>
              <a:t> </a:t>
            </a:r>
            <a:r>
              <a:rPr lang="en-US" altLang="ja-JP" sz="1300" dirty="0"/>
              <a:t>GL+AL</a:t>
            </a:r>
            <a:endParaRPr lang="ja-JP" altLang="en-US" sz="1300" dirty="0"/>
          </a:p>
        </p:txBody>
      </p:sp>
      <p:sp>
        <p:nvSpPr>
          <p:cNvPr id="5" name="Rectangle 4"/>
          <p:cNvSpPr/>
          <p:nvPr/>
        </p:nvSpPr>
        <p:spPr>
          <a:xfrm>
            <a:off x="541118" y="6440376"/>
            <a:ext cx="563639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" panose="02020603050405020304" pitchFamily="18" charset="0"/>
              </a:rPr>
              <a:t>Fig. 2. a: </a:t>
            </a:r>
            <a:r>
              <a:rPr lang="en-US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Interpretation of intercept and slope parameters derived from linear relationships between N depolymerase activity (combined protease and β-</a:t>
            </a:r>
            <a:r>
              <a:rPr lang="en-US" sz="1200" kern="100" dirty="0" err="1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glucosaminidase</a:t>
            </a:r>
            <a:r>
              <a:rPr lang="en-US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) (as an estimate of the </a:t>
            </a:r>
            <a:r>
              <a:rPr lang="en-US" sz="1200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potential</a:t>
            </a:r>
            <a:r>
              <a:rPr lang="en-US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to produce depolymerized LMW DON products) and net N mineralization (as a bioassay for </a:t>
            </a:r>
            <a:r>
              <a:rPr lang="en-US" sz="1200" i="1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actual</a:t>
            </a:r>
            <a:r>
              <a:rPr lang="en-US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 New Roman" panose="02020603050405020304" pitchFamily="18" charset="0"/>
              </a:rPr>
              <a:t> production of LMW DON) and their comparison between aggregated and disaggregated states to distinguish between the mechanisms responsible for disaggregation-promoted N mineralization.  </a:t>
            </a:r>
            <a:r>
              <a:rPr lang="en-US" sz="1200" b="1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" panose="02020603050405020304" pitchFamily="18" charset="0"/>
              </a:rPr>
              <a:t>b: </a:t>
            </a:r>
            <a:r>
              <a:rPr lang="en-US" sz="1200" kern="100" dirty="0">
                <a:solidFill>
                  <a:srgbClr val="000000"/>
                </a:solidFill>
                <a:latin typeface="Times New Roman" panose="02020603050405020304" pitchFamily="18" charset="0"/>
                <a:ea typeface="MS Mincho"/>
                <a:cs typeface="Times" panose="02020603050405020304" pitchFamily="18" charset="0"/>
              </a:rPr>
              <a:t>Linear regression models between N mineralization rate and total enzyme activity for the GL+AL dataset (n=11). Circles are GL soils and diamonds are AL soils. Regression parameters are given in Table 3. </a:t>
            </a:r>
            <a:endParaRPr lang="en-GB" sz="1300" kern="1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MS Mincho"/>
              <a:cs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149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283" y="7258425"/>
            <a:ext cx="537543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400" b="1"/>
              <a:t>Fig. </a:t>
            </a:r>
            <a:r>
              <a:rPr lang="en-GB" sz="1400" b="1" dirty="0"/>
              <a:t>3</a:t>
            </a:r>
            <a:r>
              <a:rPr lang="en-GB" sz="1400" dirty="0"/>
              <a:t>. Relationship between N mineralization rate and total enzyme activity for aggregated and corresponding disaggregated GL (a, n=6) and AL (b, n=5) soil. </a:t>
            </a:r>
          </a:p>
        </p:txBody>
      </p:sp>
      <p:grpSp>
        <p:nvGrpSpPr>
          <p:cNvPr id="50" name="グループ化 49"/>
          <p:cNvGrpSpPr/>
          <p:nvPr/>
        </p:nvGrpSpPr>
        <p:grpSpPr>
          <a:xfrm>
            <a:off x="741283" y="1858962"/>
            <a:ext cx="5781675" cy="5424646"/>
            <a:chOff x="212644" y="-428085"/>
            <a:chExt cx="5781675" cy="5424992"/>
          </a:xfrm>
        </p:grpSpPr>
        <p:sp>
          <p:nvSpPr>
            <p:cNvPr id="51" name="テキスト ボックス 15"/>
            <p:cNvSpPr txBox="1"/>
            <p:nvPr/>
          </p:nvSpPr>
          <p:spPr>
            <a:xfrm flipV="1">
              <a:off x="248866" y="-428085"/>
              <a:ext cx="418011" cy="4075883"/>
            </a:xfrm>
            <a:prstGeom prst="rect">
              <a:avLst/>
            </a:prstGeom>
            <a:solidFill>
              <a:schemeClr val="lt1"/>
            </a:solidFill>
            <a:ln w="6350">
              <a:noFill/>
            </a:ln>
            <a:effectLst/>
          </p:spPr>
          <p:style>
            <a:lnRef idx="0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="eaVert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spcAft>
                  <a:spcPts val="0"/>
                </a:spcAft>
              </a:pPr>
              <a:r>
                <a:rPr lang="en-US" sz="1000" b="1" kern="1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N mineralization rate (</a:t>
              </a:r>
              <a:r>
                <a:rPr lang="en-US" sz="1000" b="1" kern="100" dirty="0" err="1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μmol</a:t>
              </a:r>
              <a:r>
                <a:rPr lang="en-US" sz="1000" b="1" kern="1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 N g</a:t>
              </a:r>
              <a:r>
                <a:rPr lang="en-US" sz="1000" b="1" kern="100" baseline="300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-1</a:t>
              </a:r>
              <a:r>
                <a:rPr lang="en-US" sz="1000" b="1" kern="1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 soil 240h</a:t>
              </a:r>
              <a:r>
                <a:rPr lang="en-US" sz="1000" b="1" kern="100" baseline="300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-1</a:t>
              </a:r>
              <a:r>
                <a:rPr lang="en-US" sz="1000" b="1" kern="100" dirty="0">
                  <a:solidFill>
                    <a:srgbClr val="000000"/>
                  </a:solidFill>
                  <a:effectLst/>
                  <a:ea typeface="ＭＳ 明朝" panose="02020609040205080304" pitchFamily="17" charset="-128"/>
                  <a:cs typeface="Times" panose="02020603050405020304" pitchFamily="18" charset="0"/>
                </a:rPr>
                <a:t>)</a:t>
              </a:r>
              <a:endParaRPr lang="ja-JP" sz="13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" panose="02020603050405020304" pitchFamily="18" charset="0"/>
              </a:endParaRPr>
            </a:p>
          </p:txBody>
        </p:sp>
        <p:grpSp>
          <p:nvGrpSpPr>
            <p:cNvPr id="52" name="グループ化 51"/>
            <p:cNvGrpSpPr/>
            <p:nvPr/>
          </p:nvGrpSpPr>
          <p:grpSpPr>
            <a:xfrm>
              <a:off x="212644" y="0"/>
              <a:ext cx="5781675" cy="4996907"/>
              <a:chOff x="212644" y="0"/>
              <a:chExt cx="5781675" cy="4996907"/>
            </a:xfrm>
          </p:grpSpPr>
          <p:sp>
            <p:nvSpPr>
              <p:cNvPr id="53" name="テキスト ボックス 13"/>
              <p:cNvSpPr txBox="1"/>
              <p:nvPr/>
            </p:nvSpPr>
            <p:spPr>
              <a:xfrm>
                <a:off x="212644" y="4605022"/>
                <a:ext cx="5781675" cy="391885"/>
              </a:xfrm>
              <a:prstGeom prst="rect">
                <a:avLst/>
              </a:prstGeom>
              <a:solidFill>
                <a:schemeClr val="lt1"/>
              </a:solidFill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Protease + </a:t>
                </a:r>
                <a:r>
                  <a:rPr lang="en-US" sz="100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β-</a:t>
                </a:r>
                <a:r>
                  <a:rPr lang="en-US" sz="1000" b="1" kern="100" dirty="0" err="1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glucosaminidase</a:t>
                </a: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 activity (</a:t>
                </a:r>
                <a:r>
                  <a:rPr lang="en-US" sz="1050" b="1" kern="100" dirty="0" err="1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μmol</a:t>
                </a: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 (tyrosine equiv. + p-</a:t>
                </a:r>
                <a:r>
                  <a:rPr lang="en-US" sz="1050" b="1" kern="100" dirty="0" err="1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nitrophenol</a:t>
                </a: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) g</a:t>
                </a:r>
                <a:r>
                  <a:rPr lang="en-US" sz="1050" b="1" kern="100" baseline="300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-1</a:t>
                </a: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 </a:t>
                </a:r>
                <a:r>
                  <a:rPr lang="en-US" sz="1050" b="1" u="sng" kern="100" dirty="0">
                    <a:solidFill>
                      <a:schemeClr val="tx1"/>
                    </a:solidFill>
                    <a:ea typeface="ＭＳ 明朝" panose="02020609040205080304" pitchFamily="17" charset="-128"/>
                    <a:cs typeface="Times" panose="02020603050405020304" pitchFamily="18" charset="0"/>
                  </a:rPr>
                  <a:t>)</a:t>
                </a:r>
                <a:r>
                  <a:rPr lang="en-US" sz="1050" b="1" kern="1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soil h</a:t>
                </a:r>
                <a:r>
                  <a:rPr lang="en-US" sz="1050" b="1" kern="100" baseline="30000" dirty="0">
                    <a:solidFill>
                      <a:schemeClr val="tx1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-1</a:t>
                </a:r>
                <a:r>
                  <a:rPr lang="en-US" sz="1050" b="1" kern="100" dirty="0">
                    <a:solidFill>
                      <a:srgbClr val="000000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)</a:t>
                </a:r>
                <a:endParaRPr lang="ja-JP" sz="1300" b="1" kern="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" panose="02020603050405020304" pitchFamily="18" charset="0"/>
                </a:endParaRPr>
              </a:p>
              <a:p>
                <a:pPr algn="just">
                  <a:spcAft>
                    <a:spcPts val="0"/>
                  </a:spcAft>
                </a:pPr>
                <a:r>
                  <a:rPr lang="en-US" sz="1050" b="1" kern="100" dirty="0">
                    <a:solidFill>
                      <a:srgbClr val="000000"/>
                    </a:solidFill>
                    <a:effectLst/>
                    <a:ea typeface="ＭＳ 明朝" panose="02020609040205080304" pitchFamily="17" charset="-128"/>
                    <a:cs typeface="Times" panose="02020603050405020304" pitchFamily="18" charset="0"/>
                  </a:rPr>
                  <a:t> </a:t>
                </a:r>
                <a:endParaRPr lang="ja-JP" sz="1300" b="1" kern="100" dirty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" panose="02020603050405020304" pitchFamily="18" charset="0"/>
                </a:endParaRPr>
              </a:p>
            </p:txBody>
          </p:sp>
          <p:grpSp>
            <p:nvGrpSpPr>
              <p:cNvPr id="54" name="グループ化 53"/>
              <p:cNvGrpSpPr/>
              <p:nvPr/>
            </p:nvGrpSpPr>
            <p:grpSpPr>
              <a:xfrm>
                <a:off x="640080" y="0"/>
                <a:ext cx="3709488" cy="4664891"/>
                <a:chOff x="0" y="0"/>
                <a:chExt cx="3709488" cy="4664891"/>
              </a:xfrm>
            </p:grpSpPr>
            <p:graphicFrame>
              <p:nvGraphicFramePr>
                <p:cNvPr id="55" name="グラフ 54"/>
                <p:cNvGraphicFramePr/>
                <p:nvPr>
                  <p:extLst>
                    <p:ext uri="{D42A27DB-BD31-4B8C-83A1-F6EECF244321}">
                      <p14:modId xmlns:p14="http://schemas.microsoft.com/office/powerpoint/2010/main" val="383471794"/>
                    </p:ext>
                  </p:extLst>
                </p:nvPr>
              </p:nvGraphicFramePr>
              <p:xfrm>
                <a:off x="0" y="0"/>
                <a:ext cx="3670300" cy="2202180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2"/>
                </a:graphicData>
              </a:graphic>
            </p:graphicFrame>
            <p:sp>
              <p:nvSpPr>
                <p:cNvPr id="56" name="テキスト ボックス 9"/>
                <p:cNvSpPr txBox="1"/>
                <p:nvPr/>
              </p:nvSpPr>
              <p:spPr>
                <a:xfrm>
                  <a:off x="567690" y="383071"/>
                  <a:ext cx="682326" cy="326027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altLang="ja-JP" sz="1300" kern="100" dirty="0">
                      <a:solidFill>
                        <a:schemeClr val="tx1"/>
                      </a:solidFill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" panose="02020603050405020304" pitchFamily="18" charset="0"/>
                    </a:rPr>
                    <a:t>a. GL</a:t>
                  </a:r>
                  <a:endParaRPr lang="ja-JP" sz="1300" kern="100" dirty="0"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" panose="02020603050405020304" pitchFamily="18" charset="0"/>
                  </a:endParaRPr>
                </a:p>
              </p:txBody>
            </p:sp>
            <p:graphicFrame>
              <p:nvGraphicFramePr>
                <p:cNvPr id="57" name="グラフ 56"/>
                <p:cNvGraphicFramePr/>
                <p:nvPr>
                  <p:extLst>
                    <p:ext uri="{D42A27DB-BD31-4B8C-83A1-F6EECF244321}">
                      <p14:modId xmlns:p14="http://schemas.microsoft.com/office/powerpoint/2010/main" val="4217296068"/>
                    </p:ext>
                  </p:extLst>
                </p:nvPr>
              </p:nvGraphicFramePr>
              <p:xfrm>
                <a:off x="39188" y="2338252"/>
                <a:ext cx="3670300" cy="2326639"/>
              </p:xfrm>
              <a:graphic>
                <a:graphicData uri="http://schemas.openxmlformats.org/drawingml/2006/chart">
                  <c:chart xmlns:c="http://schemas.openxmlformats.org/drawingml/2006/chart" xmlns:r="http://schemas.openxmlformats.org/officeDocument/2006/relationships" r:id="rId3"/>
                </a:graphicData>
              </a:graphic>
            </p:graphicFrame>
            <p:sp>
              <p:nvSpPr>
                <p:cNvPr id="58" name="テキスト ボックス 10"/>
                <p:cNvSpPr txBox="1"/>
                <p:nvPr/>
              </p:nvSpPr>
              <p:spPr>
                <a:xfrm>
                  <a:off x="567690" y="2814012"/>
                  <a:ext cx="610897" cy="326571"/>
                </a:xfrm>
                <a:prstGeom prst="rect">
                  <a:avLst/>
                </a:prstGeom>
                <a:solidFill>
                  <a:schemeClr val="lt1"/>
                </a:solidFill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1300" kern="100" dirty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" panose="02020603050405020304" pitchFamily="18" charset="0"/>
                    </a:rPr>
                    <a:t>b. AL</a:t>
                  </a:r>
                  <a:endParaRPr lang="ja-JP" sz="1300" kern="100" dirty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79437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1221</TotalTime>
  <Words>457</Words>
  <Application>Microsoft Office PowerPoint</Application>
  <PresentationFormat>On-screen Show (4:3)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3" baseType="lpstr">
      <vt:lpstr>游ゴシック</vt:lpstr>
      <vt:lpstr>Arial</vt:lpstr>
      <vt:lpstr>Calibri</vt:lpstr>
      <vt:lpstr>Calibri Light</vt:lpstr>
      <vt:lpstr>ＭＳ 明朝</vt:lpstr>
      <vt:lpstr>ＭＳ 明朝</vt:lpstr>
      <vt:lpstr>Symbol</vt:lpstr>
      <vt:lpstr>Times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</dc:creator>
  <cp:lastModifiedBy>Liz</cp:lastModifiedBy>
  <cp:revision>49</cp:revision>
  <dcterms:created xsi:type="dcterms:W3CDTF">2016-11-19T12:42:02Z</dcterms:created>
  <dcterms:modified xsi:type="dcterms:W3CDTF">2017-05-06T16:07:40Z</dcterms:modified>
</cp:coreProperties>
</file>